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9" r:id="rId2"/>
    <p:sldId id="262" r:id="rId3"/>
    <p:sldId id="300" r:id="rId4"/>
    <p:sldId id="301" r:id="rId5"/>
    <p:sldId id="302" r:id="rId6"/>
    <p:sldId id="303" r:id="rId7"/>
    <p:sldId id="304" r:id="rId8"/>
    <p:sldId id="260" r:id="rId9"/>
    <p:sldId id="284" r:id="rId10"/>
    <p:sldId id="263" r:id="rId11"/>
    <p:sldId id="265" r:id="rId12"/>
    <p:sldId id="268" r:id="rId13"/>
    <p:sldId id="271" r:id="rId14"/>
    <p:sldId id="272" r:id="rId15"/>
    <p:sldId id="279" r:id="rId16"/>
    <p:sldId id="299" r:id="rId17"/>
    <p:sldId id="273" r:id="rId18"/>
    <p:sldId id="274" r:id="rId19"/>
    <p:sldId id="275" r:id="rId20"/>
    <p:sldId id="277" r:id="rId21"/>
    <p:sldId id="278" r:id="rId22"/>
    <p:sldId id="280" r:id="rId23"/>
    <p:sldId id="281" r:id="rId24"/>
    <p:sldId id="283" r:id="rId25"/>
    <p:sldId id="285" r:id="rId26"/>
    <p:sldId id="286" r:id="rId27"/>
    <p:sldId id="287" r:id="rId28"/>
    <p:sldId id="288" r:id="rId29"/>
    <p:sldId id="289" r:id="rId30"/>
    <p:sldId id="290" r:id="rId31"/>
    <p:sldId id="297" r:id="rId32"/>
    <p:sldId id="305" r:id="rId33"/>
    <p:sldId id="298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CDDC"/>
    <a:srgbClr val="D5F1F5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364" autoAdjust="0"/>
  </p:normalViewPr>
  <p:slideViewPr>
    <p:cSldViewPr snapToGrid="0">
      <p:cViewPr varScale="1">
        <p:scale>
          <a:sx n="70" d="100"/>
          <a:sy n="70" d="100"/>
        </p:scale>
        <p:origin x="73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C7BBC-DD35-42BE-A28D-C14F739804A6}" type="datetimeFigureOut">
              <a:rPr lang="pt-BR" smtClean="0"/>
              <a:pPr/>
              <a:t>24/09/2018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F3CB3-6AB6-4EBF-95BF-0A614217CF1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06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F3CB3-6AB6-4EBF-95BF-0A614217CF10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0226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F3CB3-6AB6-4EBF-95BF-0A614217CF10}" type="slidenum">
              <a:rPr lang="pt-BR" smtClean="0"/>
              <a:pPr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7442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24/09/2018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839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24/09/2018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209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24/09/2018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2464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ma Part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>
            <a:spLocks/>
          </p:cNvSpPr>
          <p:nvPr/>
        </p:nvSpPr>
        <p:spPr bwMode="auto">
          <a:xfrm>
            <a:off x="11432460" y="6302667"/>
            <a:ext cx="759540" cy="555333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04255" tIns="52128" rIns="104255" bIns="52128" numCol="1" anchor="t" anchorCtr="0" compatLnSpc="1">
            <a:prstTxWarp prst="textNoShape">
              <a:avLst/>
            </a:prstTxWarp>
          </a:bodyPr>
          <a:lstStyle/>
          <a:p>
            <a:endParaRPr lang="pt-BR" sz="2394" dirty="0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1981647" y="1208042"/>
            <a:ext cx="8546987" cy="5225211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2460" y="6563910"/>
            <a:ext cx="570147" cy="19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140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798" dirty="0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6" y="9"/>
            <a:ext cx="1661896" cy="1208438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04255" tIns="52128" rIns="104255" bIns="52128" numCol="1" anchor="t" anchorCtr="0" compatLnSpc="1">
            <a:prstTxWarp prst="textNoShape">
              <a:avLst/>
            </a:prstTxWarp>
          </a:bodyPr>
          <a:lstStyle/>
          <a:p>
            <a:endParaRPr lang="pt-BR" sz="2394" dirty="0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1981647" y="98162"/>
            <a:ext cx="9779211" cy="694428"/>
          </a:xfrm>
          <a:prstGeom prst="rect">
            <a:avLst/>
          </a:prstGeom>
        </p:spPr>
        <p:txBody>
          <a:bodyPr anchor="t"/>
          <a:lstStyle>
            <a:lvl1pPr>
              <a:buNone/>
              <a:defRPr sz="3420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420">
                <a:latin typeface="Exo 2" pitchFamily="50" charset="0"/>
              </a:defRPr>
            </a:lvl2pPr>
            <a:lvl3pPr>
              <a:buNone/>
              <a:defRPr sz="3420">
                <a:latin typeface="Exo 2" pitchFamily="50" charset="0"/>
              </a:defRPr>
            </a:lvl3pPr>
            <a:lvl4pPr>
              <a:buNone/>
              <a:defRPr sz="3420">
                <a:latin typeface="Exo 2" pitchFamily="50" charset="0"/>
              </a:defRPr>
            </a:lvl4pPr>
            <a:lvl5pPr>
              <a:buNone/>
              <a:defRPr sz="3420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7" y="150637"/>
            <a:ext cx="1217211" cy="4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0302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24/09/2018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862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24/09/2018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3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24/09/2018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243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24/09/2018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696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24/09/2018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1728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24/09/2018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-71221"/>
            <a:ext cx="12375953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67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24/09/2018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3400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24/09/2018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8109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DAD8F-568F-45B5-A835-41369A30F5A5}" type="datetimeFigureOut">
              <a:rPr lang="pt-BR" smtClean="0"/>
              <a:pPr/>
              <a:t>24/09/2018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8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gi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6.png"/><Relationship Id="rId7" Type="http://schemas.openxmlformats.org/officeDocument/2006/relationships/image" Target="../media/image9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0" y="1876926"/>
            <a:ext cx="12191999" cy="4556327"/>
          </a:xfrm>
        </p:spPr>
        <p:txBody>
          <a:bodyPr>
            <a:normAutofit/>
          </a:bodyPr>
          <a:lstStyle/>
          <a:p>
            <a:pPr lvl="1" algn="ctr"/>
            <a:r>
              <a:rPr lang="pt-BR" sz="6800" dirty="0" smtClean="0"/>
              <a:t>Temperatura e umidade de estufa para cultivo indoor</a:t>
            </a:r>
            <a:endParaRPr lang="pt-BR" sz="6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729916"/>
            <a:ext cx="12191999" cy="62673"/>
          </a:xfrm>
        </p:spPr>
        <p:txBody>
          <a:bodyPr>
            <a:noAutofit/>
          </a:bodyPr>
          <a:lstStyle/>
          <a:p>
            <a:pPr algn="ctr"/>
            <a:r>
              <a:rPr lang="pt-BR" sz="4800" dirty="0" smtClean="0"/>
              <a:t>Arquitetura do projeto:</a:t>
            </a:r>
            <a:endParaRPr lang="pt-BR" sz="4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873" y="27619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8800" b="1" dirty="0" smtClean="0">
                <a:latin typeface="Bebas Neue Bold" panose="020B0606020202050201" pitchFamily="34" charset="0"/>
              </a:rPr>
              <a:t>Etapas?</a:t>
            </a:r>
            <a:endParaRPr lang="pt-BR" sz="8800" b="1" dirty="0"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04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11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31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12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737106" y="1220788"/>
            <a:ext cx="229799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31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9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ta em Curva para Cima 1"/>
          <p:cNvSpPr/>
          <p:nvPr/>
        </p:nvSpPr>
        <p:spPr>
          <a:xfrm>
            <a:off x="1809515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38" y="1530535"/>
            <a:ext cx="1990069" cy="1990069"/>
          </a:xfrm>
          <a:prstGeom prst="rect">
            <a:avLst/>
          </a:prstGeom>
        </p:spPr>
      </p:pic>
      <p:pic>
        <p:nvPicPr>
          <p:cNvPr id="6" name="Imagem 5" descr="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253" y="1530535"/>
            <a:ext cx="1721353" cy="1725283"/>
          </a:xfrm>
          <a:prstGeom prst="rect">
            <a:avLst/>
          </a:prstGeom>
        </p:spPr>
      </p:pic>
      <p:sp>
        <p:nvSpPr>
          <p:cNvPr id="7" name="Título 7"/>
          <p:cNvSpPr txBox="1">
            <a:spLocks/>
          </p:cNvSpPr>
          <p:nvPr/>
        </p:nvSpPr>
        <p:spPr>
          <a:xfrm>
            <a:off x="221709" y="881014"/>
            <a:ext cx="2008440" cy="4539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Site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03" y="1538432"/>
            <a:ext cx="1974273" cy="19742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673" y="1666009"/>
            <a:ext cx="1974272" cy="1974272"/>
          </a:xfrm>
          <a:prstGeom prst="rect">
            <a:avLst/>
          </a:prstGeom>
        </p:spPr>
      </p:pic>
      <p:sp>
        <p:nvSpPr>
          <p:cNvPr id="9" name="Seta em Curva para Baixo 8"/>
          <p:cNvSpPr/>
          <p:nvPr/>
        </p:nvSpPr>
        <p:spPr>
          <a:xfrm>
            <a:off x="4238839" y="368236"/>
            <a:ext cx="1607128" cy="9666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 em Curva para Cima 9"/>
          <p:cNvSpPr/>
          <p:nvPr/>
        </p:nvSpPr>
        <p:spPr>
          <a:xfrm>
            <a:off x="6506206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94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ta em Curva para Cima 1"/>
          <p:cNvSpPr/>
          <p:nvPr/>
        </p:nvSpPr>
        <p:spPr>
          <a:xfrm>
            <a:off x="1809515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38" y="1530535"/>
            <a:ext cx="1990069" cy="1990069"/>
          </a:xfrm>
          <a:prstGeom prst="rect">
            <a:avLst/>
          </a:prstGeom>
        </p:spPr>
      </p:pic>
      <p:pic>
        <p:nvPicPr>
          <p:cNvPr id="6" name="Imagem 5" descr="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253" y="1530535"/>
            <a:ext cx="1721353" cy="1725283"/>
          </a:xfrm>
          <a:prstGeom prst="rect">
            <a:avLst/>
          </a:prstGeom>
        </p:spPr>
      </p:pic>
      <p:sp>
        <p:nvSpPr>
          <p:cNvPr id="7" name="Título 7"/>
          <p:cNvSpPr txBox="1">
            <a:spLocks/>
          </p:cNvSpPr>
          <p:nvPr/>
        </p:nvSpPr>
        <p:spPr>
          <a:xfrm>
            <a:off x="221709" y="881014"/>
            <a:ext cx="2008440" cy="4539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Site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03" y="1538432"/>
            <a:ext cx="1974273" cy="19742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673" y="1666009"/>
            <a:ext cx="1974272" cy="1974272"/>
          </a:xfrm>
          <a:prstGeom prst="rect">
            <a:avLst/>
          </a:prstGeom>
        </p:spPr>
      </p:pic>
      <p:sp>
        <p:nvSpPr>
          <p:cNvPr id="9" name="Seta em Curva para Baixo 8"/>
          <p:cNvSpPr/>
          <p:nvPr/>
        </p:nvSpPr>
        <p:spPr>
          <a:xfrm>
            <a:off x="4238839" y="368236"/>
            <a:ext cx="1607128" cy="9666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 em Curva para Cima 9"/>
          <p:cNvSpPr/>
          <p:nvPr/>
        </p:nvSpPr>
        <p:spPr>
          <a:xfrm>
            <a:off x="6506206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313143" y="5192570"/>
            <a:ext cx="2590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Acesso ao </a:t>
            </a:r>
            <a:r>
              <a:rPr lang="pt-BR" sz="3200" dirty="0" err="1" smtClean="0">
                <a:latin typeface="Bebas Neue Bold" panose="020B0606020202050201" pitchFamily="34" charset="0"/>
              </a:rPr>
              <a:t>Login</a:t>
            </a:r>
            <a:endParaRPr lang="pt-BR" sz="3200" dirty="0">
              <a:latin typeface="Bebas Neue Bold" panose="020B0606020202050201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5952688" y="539160"/>
            <a:ext cx="364721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Dados gráficos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temperatura e umidade</a:t>
            </a: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6407246" y="4946348"/>
            <a:ext cx="164224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Contato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err="1" smtClean="0">
                <a:latin typeface="Bebas Neue Bold" panose="020B0606020202050201" pitchFamily="34" charset="0"/>
              </a:rPr>
              <a:t>chatbot</a:t>
            </a:r>
            <a:r>
              <a:rPr lang="pt-BR" sz="3200" dirty="0" smtClean="0">
                <a:latin typeface="Bebas Neue Bold" panose="020B0606020202050201" pitchFamily="34" charset="0"/>
              </a:rPr>
              <a:t> </a:t>
            </a:r>
            <a:endParaRPr lang="pt-BR" sz="3200" dirty="0"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06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ta em Curva para Cima 1"/>
          <p:cNvSpPr/>
          <p:nvPr/>
        </p:nvSpPr>
        <p:spPr>
          <a:xfrm>
            <a:off x="1809515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38" y="1530535"/>
            <a:ext cx="1990069" cy="1990069"/>
          </a:xfrm>
          <a:prstGeom prst="rect">
            <a:avLst/>
          </a:prstGeom>
        </p:spPr>
      </p:pic>
      <p:pic>
        <p:nvPicPr>
          <p:cNvPr id="6" name="Imagem 5" descr="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253" y="1530535"/>
            <a:ext cx="1721353" cy="1725283"/>
          </a:xfrm>
          <a:prstGeom prst="rect">
            <a:avLst/>
          </a:prstGeom>
        </p:spPr>
      </p:pic>
      <p:sp>
        <p:nvSpPr>
          <p:cNvPr id="7" name="Título 7"/>
          <p:cNvSpPr txBox="1">
            <a:spLocks/>
          </p:cNvSpPr>
          <p:nvPr/>
        </p:nvSpPr>
        <p:spPr>
          <a:xfrm>
            <a:off x="221709" y="881014"/>
            <a:ext cx="2008440" cy="4539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Site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03" y="1538432"/>
            <a:ext cx="1974273" cy="19742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673" y="1666009"/>
            <a:ext cx="1974272" cy="1974272"/>
          </a:xfrm>
          <a:prstGeom prst="rect">
            <a:avLst/>
          </a:prstGeom>
        </p:spPr>
      </p:pic>
      <p:sp>
        <p:nvSpPr>
          <p:cNvPr id="9" name="Seta em Curva para Baixo 8"/>
          <p:cNvSpPr/>
          <p:nvPr/>
        </p:nvSpPr>
        <p:spPr>
          <a:xfrm>
            <a:off x="4238839" y="368236"/>
            <a:ext cx="1607128" cy="9666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 em Curva para Cima 9"/>
          <p:cNvSpPr/>
          <p:nvPr/>
        </p:nvSpPr>
        <p:spPr>
          <a:xfrm>
            <a:off x="6506206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313143" y="5192570"/>
            <a:ext cx="2590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Acesso ao </a:t>
            </a:r>
            <a:r>
              <a:rPr lang="pt-BR" sz="3200" dirty="0" err="1" smtClean="0">
                <a:latin typeface="Bebas Neue Bold" panose="020B0606020202050201" pitchFamily="34" charset="0"/>
              </a:rPr>
              <a:t>Login</a:t>
            </a:r>
            <a:endParaRPr lang="pt-BR" sz="3200" dirty="0">
              <a:latin typeface="Bebas Neue Bold" panose="020B0606020202050201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5952688" y="539160"/>
            <a:ext cx="364721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Dados gráficos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temperatura e umidade</a:t>
            </a: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6402740" y="4946348"/>
            <a:ext cx="164224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Contato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err="1" smtClean="0">
                <a:latin typeface="Bebas Neue Bold" panose="020B0606020202050201" pitchFamily="34" charset="0"/>
              </a:rPr>
              <a:t>chatbot</a:t>
            </a:r>
            <a:r>
              <a:rPr lang="pt-BR" sz="3200" dirty="0" smtClean="0">
                <a:latin typeface="Bebas Neue Bold" panose="020B0606020202050201" pitchFamily="34" charset="0"/>
              </a:rPr>
              <a:t> </a:t>
            </a:r>
            <a:endParaRPr lang="pt-BR" sz="3200" dirty="0">
              <a:latin typeface="Bebas Neue Bold" panose="020B0606020202050201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280" y="4981361"/>
            <a:ext cx="1674956" cy="1674956"/>
          </a:xfrm>
          <a:prstGeom prst="rect">
            <a:avLst/>
          </a:prstGeom>
        </p:spPr>
      </p:pic>
      <p:sp>
        <p:nvSpPr>
          <p:cNvPr id="14" name="Retângulo Arredondado 13"/>
          <p:cNvSpPr/>
          <p:nvPr/>
        </p:nvSpPr>
        <p:spPr>
          <a:xfrm>
            <a:off x="10435055" y="4798183"/>
            <a:ext cx="1507406" cy="1963259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9599905" y="4151852"/>
            <a:ext cx="2616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Editor </a:t>
            </a:r>
            <a:r>
              <a:rPr lang="pt-BR" b="1" dirty="0" err="1" smtClean="0"/>
              <a:t>Hypertextos</a:t>
            </a:r>
            <a:endParaRPr lang="pt-BR" b="1" dirty="0" smtClean="0"/>
          </a:p>
          <a:p>
            <a:r>
              <a:rPr lang="pt-BR" b="1" dirty="0" smtClean="0"/>
              <a:t>Criação de paginas online</a:t>
            </a:r>
            <a:endParaRPr lang="pt-BR" b="1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688" y="5471728"/>
            <a:ext cx="1161806" cy="1161806"/>
          </a:xfrm>
          <a:prstGeom prst="rect">
            <a:avLst/>
          </a:prstGeom>
        </p:spPr>
      </p:pic>
      <p:sp>
        <p:nvSpPr>
          <p:cNvPr id="17" name="Retângulo Arredondado 16"/>
          <p:cNvSpPr/>
          <p:nvPr/>
        </p:nvSpPr>
        <p:spPr>
          <a:xfrm>
            <a:off x="9190746" y="5345488"/>
            <a:ext cx="929691" cy="1415954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8626302" y="4736411"/>
            <a:ext cx="17442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/>
              <a:t>Estilo </a:t>
            </a:r>
            <a:r>
              <a:rPr lang="pt-BR" b="1" dirty="0"/>
              <a:t>de documentação</a:t>
            </a:r>
          </a:p>
          <a:p>
            <a:r>
              <a:rPr lang="pt-BR" b="1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7501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65" y="2413035"/>
            <a:ext cx="11231542" cy="363905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63408" y="968801"/>
            <a:ext cx="33409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7200" b="1" dirty="0" smtClean="0">
                <a:latin typeface="Bebas Neue Bold" panose="020B0606020202050201" pitchFamily="34" charset="0"/>
              </a:rPr>
              <a:t>Interface:</a:t>
            </a:r>
            <a:endParaRPr lang="pt-BR" sz="7200" b="1" dirty="0">
              <a:latin typeface="Bebas Neue Bold" panose="020B0606020202050201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763491" y="2212980"/>
            <a:ext cx="3835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accent1"/>
                </a:solidFill>
              </a:rPr>
              <a:t>Umidade </a:t>
            </a:r>
            <a:r>
              <a:rPr lang="pt-BR" sz="2800" b="1" dirty="0" smtClean="0"/>
              <a:t>e</a:t>
            </a:r>
            <a:r>
              <a:rPr lang="pt-BR" sz="2800" b="1" dirty="0" smtClean="0">
                <a:solidFill>
                  <a:schemeClr val="accent1"/>
                </a:solidFill>
              </a:rPr>
              <a:t> </a:t>
            </a:r>
            <a:r>
              <a:rPr lang="pt-BR" sz="2800" b="1" dirty="0">
                <a:solidFill>
                  <a:srgbClr val="C00000"/>
                </a:solidFill>
              </a:rPr>
              <a:t>T</a:t>
            </a:r>
            <a:r>
              <a:rPr lang="pt-BR" sz="2800" b="1" dirty="0" smtClean="0">
                <a:solidFill>
                  <a:srgbClr val="C00000"/>
                </a:solidFill>
              </a:rPr>
              <a:t>emperatura</a:t>
            </a:r>
            <a:endParaRPr lang="pt-BR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08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17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737106" y="1220788"/>
            <a:ext cx="229799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31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0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18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4593286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31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6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nuve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5" y="2490350"/>
            <a:ext cx="2536013" cy="155099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992546" y="2121018"/>
            <a:ext cx="155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Nuvem/Banco</a:t>
            </a:r>
          </a:p>
        </p:txBody>
      </p:sp>
      <p:sp>
        <p:nvSpPr>
          <p:cNvPr id="4" name="Seta em Curva para Cima 3"/>
          <p:cNvSpPr/>
          <p:nvPr/>
        </p:nvSpPr>
        <p:spPr>
          <a:xfrm>
            <a:off x="2547715" y="4303926"/>
            <a:ext cx="2192060" cy="131853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84" y="2275038"/>
            <a:ext cx="1762481" cy="1762481"/>
          </a:xfrm>
          <a:prstGeom prst="rect">
            <a:avLst/>
          </a:prstGeom>
        </p:spPr>
      </p:pic>
      <p:sp>
        <p:nvSpPr>
          <p:cNvPr id="8" name="Igual a 7"/>
          <p:cNvSpPr/>
          <p:nvPr/>
        </p:nvSpPr>
        <p:spPr>
          <a:xfrm>
            <a:off x="6011733" y="2794792"/>
            <a:ext cx="942110" cy="94211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9" y="1843596"/>
            <a:ext cx="2684898" cy="295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9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b="1" dirty="0" smtClean="0">
                <a:latin typeface="Bebas Neue Bold" panose="020B0606020202050201" pitchFamily="34" charset="0"/>
              </a:rPr>
              <a:t>Indoor</a:t>
            </a:r>
            <a:endParaRPr lang="pt-BR" sz="4800" b="1" dirty="0">
              <a:latin typeface="Bebas Neue Bold" panose="020B0606020202050201" pitchFamily="34" charset="0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803694" y="2879365"/>
            <a:ext cx="8210909" cy="2990418"/>
          </a:xfrm>
        </p:spPr>
        <p:txBody>
          <a:bodyPr/>
          <a:lstStyle/>
          <a:p>
            <a:r>
              <a:rPr lang="pt-BR" dirty="0" smtClean="0"/>
              <a:t>Trata-se de cultivo em ambiente fechado</a:t>
            </a:r>
          </a:p>
          <a:p>
            <a:r>
              <a:rPr lang="pt-BR" dirty="0" smtClean="0"/>
              <a:t>Luzes artificiais e temperaturas criam ambiente ideal para o desenvolvimento de plantas</a:t>
            </a:r>
          </a:p>
          <a:p>
            <a:r>
              <a:rPr lang="pt-BR" dirty="0" smtClean="0"/>
              <a:t>Estufas</a:t>
            </a:r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39" y="503681"/>
            <a:ext cx="1390217" cy="1287438"/>
          </a:xfrm>
          <a:prstGeom prst="rect">
            <a:avLst/>
          </a:prstGeom>
        </p:spPr>
      </p:pic>
      <p:pic>
        <p:nvPicPr>
          <p:cNvPr id="8" name="Imagem 7" descr="q100-ambient-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69752" y="2046850"/>
            <a:ext cx="3019041" cy="316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0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nuve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5" y="2490350"/>
            <a:ext cx="2536013" cy="155099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992546" y="2121018"/>
            <a:ext cx="155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Nuvem/Banco</a:t>
            </a:r>
          </a:p>
        </p:txBody>
      </p:sp>
      <p:sp>
        <p:nvSpPr>
          <p:cNvPr id="4" name="Seta em Curva para Cima 3"/>
          <p:cNvSpPr/>
          <p:nvPr/>
        </p:nvSpPr>
        <p:spPr>
          <a:xfrm>
            <a:off x="2547715" y="4303926"/>
            <a:ext cx="2192060" cy="131853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84" y="2275038"/>
            <a:ext cx="1762481" cy="1762481"/>
          </a:xfrm>
          <a:prstGeom prst="rect">
            <a:avLst/>
          </a:prstGeom>
        </p:spPr>
      </p:pic>
      <p:sp>
        <p:nvSpPr>
          <p:cNvPr id="8" name="Igual a 7"/>
          <p:cNvSpPr/>
          <p:nvPr/>
        </p:nvSpPr>
        <p:spPr>
          <a:xfrm>
            <a:off x="6011733" y="2794792"/>
            <a:ext cx="942110" cy="94211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279230" y="5885039"/>
            <a:ext cx="2460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b="1" dirty="0" smtClean="0">
                <a:latin typeface="Bebas Neue Bold" panose="020B0606020202050201" pitchFamily="34" charset="0"/>
              </a:rPr>
              <a:t>Receber dados</a:t>
            </a:r>
            <a:endParaRPr lang="pt-BR" sz="3200" b="1" dirty="0">
              <a:latin typeface="Bebas Neue Bold" panose="020B0606020202050201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716394" y="1828630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Armazenar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177955" y="4315379"/>
            <a:ext cx="31902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Grande banco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Registros e Eventos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Dados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9" y="1843596"/>
            <a:ext cx="2684898" cy="2950437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09535" y="4193868"/>
            <a:ext cx="26708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Rede Global de servidores.</a:t>
            </a:r>
          </a:p>
          <a:p>
            <a:r>
              <a:rPr lang="pt-BR" b="1" dirty="0"/>
              <a:t>Armazena e </a:t>
            </a:r>
          </a:p>
          <a:p>
            <a:r>
              <a:rPr lang="pt-BR" b="1" dirty="0"/>
              <a:t>gerencia dados.</a:t>
            </a:r>
          </a:p>
        </p:txBody>
      </p:sp>
    </p:spTree>
    <p:extLst>
      <p:ext uri="{BB962C8B-B14F-4D97-AF65-F5344CB8AC3E}">
        <p14:creationId xmlns:p14="http://schemas.microsoft.com/office/powerpoint/2010/main" val="429029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nuve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5" y="2490350"/>
            <a:ext cx="2536013" cy="155099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992546" y="2121018"/>
            <a:ext cx="155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Nuvem/Banco</a:t>
            </a:r>
          </a:p>
        </p:txBody>
      </p:sp>
      <p:sp>
        <p:nvSpPr>
          <p:cNvPr id="4" name="Seta em Curva para Cima 3"/>
          <p:cNvSpPr/>
          <p:nvPr/>
        </p:nvSpPr>
        <p:spPr>
          <a:xfrm>
            <a:off x="2547715" y="4303926"/>
            <a:ext cx="2192060" cy="131853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84" y="2275038"/>
            <a:ext cx="1762481" cy="1762481"/>
          </a:xfrm>
          <a:prstGeom prst="rect">
            <a:avLst/>
          </a:prstGeom>
        </p:spPr>
      </p:pic>
      <p:sp>
        <p:nvSpPr>
          <p:cNvPr id="8" name="Igual a 7"/>
          <p:cNvSpPr/>
          <p:nvPr/>
        </p:nvSpPr>
        <p:spPr>
          <a:xfrm>
            <a:off x="6011733" y="2794792"/>
            <a:ext cx="942110" cy="94211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279230" y="5885039"/>
            <a:ext cx="2460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b="1" dirty="0" smtClean="0">
                <a:latin typeface="Bebas Neue Bold" panose="020B0606020202050201" pitchFamily="34" charset="0"/>
              </a:rPr>
              <a:t>Receber dados</a:t>
            </a:r>
            <a:endParaRPr lang="pt-BR" sz="3200" b="1" dirty="0">
              <a:latin typeface="Bebas Neue Bold" panose="020B0606020202050201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716394" y="1828630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Armazenar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177955" y="4315379"/>
            <a:ext cx="31902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Grande banco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Registros e Eventos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Dados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5" y="232890"/>
            <a:ext cx="2147455" cy="62061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017" y="5748022"/>
            <a:ext cx="1854873" cy="959317"/>
          </a:xfrm>
          <a:prstGeom prst="rect">
            <a:avLst/>
          </a:prstGeom>
        </p:spPr>
      </p:pic>
      <p:sp>
        <p:nvSpPr>
          <p:cNvPr id="14" name="Retângulo Arredondado 13"/>
          <p:cNvSpPr/>
          <p:nvPr/>
        </p:nvSpPr>
        <p:spPr>
          <a:xfrm>
            <a:off x="0" y="9382"/>
            <a:ext cx="2424545" cy="1085127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Arredondado 14"/>
          <p:cNvSpPr/>
          <p:nvPr/>
        </p:nvSpPr>
        <p:spPr>
          <a:xfrm>
            <a:off x="9767455" y="5685116"/>
            <a:ext cx="2424545" cy="1085127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9" y="1843596"/>
            <a:ext cx="2684898" cy="295043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443277" y="78846"/>
            <a:ext cx="30262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Plataforma</a:t>
            </a:r>
          </a:p>
          <a:p>
            <a:r>
              <a:rPr lang="pt-BR" sz="2000" b="1" dirty="0" smtClean="0"/>
              <a:t>Execução de API e Services</a:t>
            </a:r>
          </a:p>
          <a:p>
            <a:r>
              <a:rPr lang="pt-BR" sz="2000" b="1" dirty="0" smtClean="0"/>
              <a:t>Nuvem</a:t>
            </a:r>
            <a:endParaRPr lang="pt-BR" sz="2000" b="1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264856" y="6076212"/>
            <a:ext cx="2552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Sistema</a:t>
            </a:r>
          </a:p>
          <a:p>
            <a:r>
              <a:rPr lang="pt-BR" sz="2000" b="1" dirty="0" smtClean="0"/>
              <a:t>Gerenciamento Dados</a:t>
            </a:r>
            <a:endParaRPr lang="pt-BR" sz="2000" b="1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112241" y="4193868"/>
            <a:ext cx="2200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Rede Global de servidores.</a:t>
            </a:r>
          </a:p>
          <a:p>
            <a:r>
              <a:rPr lang="pt-BR" b="1" dirty="0" smtClean="0"/>
              <a:t>Armazena e </a:t>
            </a:r>
          </a:p>
          <a:p>
            <a:r>
              <a:rPr lang="pt-BR" b="1" dirty="0" smtClean="0"/>
              <a:t>gerencia dados.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73999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22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b="0" dirty="0" smtClean="0"/>
              <a:t>Etapas</a:t>
            </a:r>
            <a:r>
              <a:rPr lang="pt-BR" sz="3600" b="0" dirty="0"/>
              <a:t> </a:t>
            </a:r>
            <a:r>
              <a:rPr lang="pt-BR" sz="3600" b="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4593286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31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23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8999031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31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0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rduin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93163" y="2130019"/>
            <a:ext cx="3174521" cy="3174521"/>
          </a:xfrm>
          <a:prstGeom prst="rect">
            <a:avLst/>
          </a:prstGeom>
        </p:spPr>
      </p:pic>
      <p:pic>
        <p:nvPicPr>
          <p:cNvPr id="3" name="Imagem 2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2583" y="2755837"/>
            <a:ext cx="2536013" cy="1550995"/>
          </a:xfrm>
          <a:prstGeom prst="rect">
            <a:avLst/>
          </a:prstGeom>
        </p:spPr>
      </p:pic>
      <p:sp>
        <p:nvSpPr>
          <p:cNvPr id="5" name="Seta em Curva para Cima 4"/>
          <p:cNvSpPr/>
          <p:nvPr/>
        </p:nvSpPr>
        <p:spPr>
          <a:xfrm>
            <a:off x="1509706" y="4506273"/>
            <a:ext cx="2105892" cy="126670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eta em Curva para Baixo 5"/>
          <p:cNvSpPr/>
          <p:nvPr/>
        </p:nvSpPr>
        <p:spPr>
          <a:xfrm>
            <a:off x="6524219" y="1264373"/>
            <a:ext cx="2216728" cy="133337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31006" y="187155"/>
            <a:ext cx="2846485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u="sng" dirty="0" smtClean="0">
                <a:latin typeface="Bebas Neue Bold" panose="020B0606020202050201" pitchFamily="34" charset="0"/>
              </a:rPr>
              <a:t>ARDUINO Modelo </a:t>
            </a:r>
            <a:r>
              <a:rPr lang="pt-BR" sz="2000" u="sng" dirty="0">
                <a:latin typeface="Bebas Neue Bold" panose="020B0606020202050201" pitchFamily="34" charset="0"/>
              </a:rPr>
              <a:t>R3 </a:t>
            </a:r>
            <a:r>
              <a:rPr lang="pt-BR" sz="2000" u="sng" dirty="0" smtClean="0">
                <a:latin typeface="Bebas Neue Bold" panose="020B0606020202050201" pitchFamily="34" charset="0"/>
              </a:rPr>
              <a:t>Uno</a:t>
            </a:r>
          </a:p>
          <a:p>
            <a:pPr algn="ctr"/>
            <a:endParaRPr lang="pt-BR" dirty="0" smtClean="0">
              <a:latin typeface="Bebas Neue Bold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Plataforma de Prototipagem</a:t>
            </a:r>
          </a:p>
          <a:p>
            <a:r>
              <a:rPr lang="pt-BR" dirty="0" smtClean="0">
                <a:latin typeface="Bebas Neue Bold" panose="020B0606020202050201" pitchFamily="34" charset="0"/>
              </a:rPr>
              <a:t>Eletrônica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Hardware de placa única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Melhorar/Automatizar/Criar</a:t>
            </a:r>
            <a:endParaRPr lang="pt-BR" dirty="0">
              <a:latin typeface="Bebas Neue Bold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343284" y="3388848"/>
            <a:ext cx="1354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SENSOR</a:t>
            </a:r>
            <a:endParaRPr lang="pt-BR" sz="28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54" y="1416695"/>
            <a:ext cx="2495373" cy="249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rduin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93163" y="2130019"/>
            <a:ext cx="3174521" cy="3174521"/>
          </a:xfrm>
          <a:prstGeom prst="rect">
            <a:avLst/>
          </a:prstGeom>
        </p:spPr>
      </p:pic>
      <p:pic>
        <p:nvPicPr>
          <p:cNvPr id="3" name="Imagem 2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2583" y="2755837"/>
            <a:ext cx="2536013" cy="1550995"/>
          </a:xfrm>
          <a:prstGeom prst="rect">
            <a:avLst/>
          </a:prstGeom>
        </p:spPr>
      </p:pic>
      <p:sp>
        <p:nvSpPr>
          <p:cNvPr id="5" name="Seta em Curva para Cima 4"/>
          <p:cNvSpPr/>
          <p:nvPr/>
        </p:nvSpPr>
        <p:spPr>
          <a:xfrm>
            <a:off x="1509706" y="4506273"/>
            <a:ext cx="2105892" cy="126670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eta em Curva para Baixo 5"/>
          <p:cNvSpPr/>
          <p:nvPr/>
        </p:nvSpPr>
        <p:spPr>
          <a:xfrm>
            <a:off x="6524219" y="1264373"/>
            <a:ext cx="2216728" cy="133337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31006" y="187155"/>
            <a:ext cx="2846485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u="sng" dirty="0" smtClean="0">
                <a:latin typeface="Bebas Neue Bold" panose="020B0606020202050201" pitchFamily="34" charset="0"/>
              </a:rPr>
              <a:t>ARDUINO Modelo </a:t>
            </a:r>
            <a:r>
              <a:rPr lang="pt-BR" sz="2000" u="sng" dirty="0">
                <a:latin typeface="Bebas Neue Bold" panose="020B0606020202050201" pitchFamily="34" charset="0"/>
              </a:rPr>
              <a:t>R3 </a:t>
            </a:r>
            <a:r>
              <a:rPr lang="pt-BR" sz="2000" u="sng" dirty="0" smtClean="0">
                <a:latin typeface="Bebas Neue Bold" panose="020B0606020202050201" pitchFamily="34" charset="0"/>
              </a:rPr>
              <a:t>Uno</a:t>
            </a:r>
          </a:p>
          <a:p>
            <a:pPr algn="ctr"/>
            <a:endParaRPr lang="pt-BR" dirty="0" smtClean="0">
              <a:latin typeface="Bebas Neue Bold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Plataforma de Prototipagem</a:t>
            </a:r>
          </a:p>
          <a:p>
            <a:r>
              <a:rPr lang="pt-BR" dirty="0" smtClean="0">
                <a:latin typeface="Bebas Neue Bold" panose="020B0606020202050201" pitchFamily="34" charset="0"/>
              </a:rPr>
              <a:t>Eletrônica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Hardware de placa única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Melhorar/Automatizar/Criar</a:t>
            </a:r>
            <a:endParaRPr lang="pt-BR" dirty="0">
              <a:latin typeface="Bebas Neue Bold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343284" y="3388848"/>
            <a:ext cx="1354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SENSOR</a:t>
            </a:r>
            <a:endParaRPr lang="pt-BR" sz="28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51806" y="6118114"/>
            <a:ext cx="3343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Captura a Umidade e temperatura</a:t>
            </a: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997333" y="5123259"/>
            <a:ext cx="3465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Bebas Neue Bold" panose="020B0606020202050201" pitchFamily="34" charset="0"/>
              </a:rPr>
              <a:t>Recebe o registro da umidade</a:t>
            </a:r>
          </a:p>
          <a:p>
            <a:pPr algn="ctr"/>
            <a:r>
              <a:rPr lang="pt-BR" sz="2400" dirty="0" smtClean="0">
                <a:latin typeface="Bebas Neue Bold" panose="020B0606020202050201" pitchFamily="34" charset="0"/>
              </a:rPr>
              <a:t>temperatura</a:t>
            </a: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331209" y="819713"/>
            <a:ext cx="2262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Bebas Neue Bold" panose="020B0606020202050201" pitchFamily="34" charset="0"/>
              </a:rPr>
              <a:t>Envia para Nuvem</a:t>
            </a:r>
            <a:endParaRPr lang="pt-BR" sz="2400" dirty="0">
              <a:latin typeface="Bebas Neue Bold" panose="020B0606020202050201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7687197" y="4400891"/>
            <a:ext cx="2107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Bebas Neue Bold" panose="020B0606020202050201" pitchFamily="34" charset="0"/>
              </a:rPr>
              <a:t>Guarda Dados</a:t>
            </a:r>
            <a:endParaRPr lang="pt-BR" sz="2800" dirty="0">
              <a:latin typeface="Bebas Neue Bold" panose="020B0606020202050201" pitchFamily="34" charset="0"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54" y="1416695"/>
            <a:ext cx="2495373" cy="249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5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3163" y="2130019"/>
            <a:ext cx="3174521" cy="3174521"/>
          </a:xfrm>
          <a:prstGeom prst="rect">
            <a:avLst/>
          </a:prstGeom>
        </p:spPr>
      </p:pic>
      <p:pic>
        <p:nvPicPr>
          <p:cNvPr id="3" name="Imagem 2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2583" y="2755837"/>
            <a:ext cx="2536013" cy="1550995"/>
          </a:xfrm>
          <a:prstGeom prst="rect">
            <a:avLst/>
          </a:prstGeom>
        </p:spPr>
      </p:pic>
      <p:sp>
        <p:nvSpPr>
          <p:cNvPr id="5" name="Seta em Curva para Cima 4"/>
          <p:cNvSpPr/>
          <p:nvPr/>
        </p:nvSpPr>
        <p:spPr>
          <a:xfrm>
            <a:off x="1509706" y="4506273"/>
            <a:ext cx="2105892" cy="126670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eta em Curva para Baixo 5"/>
          <p:cNvSpPr/>
          <p:nvPr/>
        </p:nvSpPr>
        <p:spPr>
          <a:xfrm>
            <a:off x="6524219" y="1264373"/>
            <a:ext cx="2216728" cy="133337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31006" y="187155"/>
            <a:ext cx="2846485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u="sng" dirty="0" smtClean="0">
                <a:latin typeface="Bebas Neue Bold" panose="020B0606020202050201" pitchFamily="34" charset="0"/>
              </a:rPr>
              <a:t>ARDUINO Modelo </a:t>
            </a:r>
            <a:r>
              <a:rPr lang="pt-BR" sz="2000" u="sng" dirty="0">
                <a:latin typeface="Bebas Neue Bold" panose="020B0606020202050201" pitchFamily="34" charset="0"/>
              </a:rPr>
              <a:t>R3 </a:t>
            </a:r>
            <a:r>
              <a:rPr lang="pt-BR" sz="2000" u="sng" dirty="0" smtClean="0">
                <a:latin typeface="Bebas Neue Bold" panose="020B0606020202050201" pitchFamily="34" charset="0"/>
              </a:rPr>
              <a:t>Uno</a:t>
            </a:r>
          </a:p>
          <a:p>
            <a:pPr algn="ctr"/>
            <a:endParaRPr lang="pt-BR" dirty="0" smtClean="0">
              <a:latin typeface="Bebas Neue Bold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Plataforma de Prototipagem</a:t>
            </a:r>
          </a:p>
          <a:p>
            <a:r>
              <a:rPr lang="pt-BR" dirty="0" smtClean="0">
                <a:latin typeface="Bebas Neue Bold" panose="020B0606020202050201" pitchFamily="34" charset="0"/>
              </a:rPr>
              <a:t>Eletrônica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Hardware de placa única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Melhorar/Automatizar/Criar</a:t>
            </a:r>
            <a:endParaRPr lang="pt-BR" dirty="0">
              <a:latin typeface="Bebas Neue Bold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343284" y="3388848"/>
            <a:ext cx="1354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SENSOR</a:t>
            </a:r>
            <a:endParaRPr lang="pt-BR" sz="28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51806" y="6118114"/>
            <a:ext cx="3343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Captura a Umidade e temperatura</a:t>
            </a: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997333" y="5123259"/>
            <a:ext cx="3465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Bebas Neue Bold" panose="020B0606020202050201" pitchFamily="34" charset="0"/>
              </a:rPr>
              <a:t>Recebe o registro da umidade</a:t>
            </a:r>
          </a:p>
          <a:p>
            <a:pPr algn="ctr"/>
            <a:r>
              <a:rPr lang="pt-BR" sz="2400" dirty="0" smtClean="0">
                <a:latin typeface="Bebas Neue Bold" panose="020B0606020202050201" pitchFamily="34" charset="0"/>
              </a:rPr>
              <a:t>temperatura</a:t>
            </a: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331209" y="819713"/>
            <a:ext cx="2262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Bebas Neue Bold" panose="020B0606020202050201" pitchFamily="34" charset="0"/>
              </a:rPr>
              <a:t>Envia para Nuvem</a:t>
            </a:r>
            <a:endParaRPr lang="pt-BR" sz="2400" dirty="0">
              <a:latin typeface="Bebas Neue Bold" panose="020B0606020202050201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7687197" y="4400891"/>
            <a:ext cx="2107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Bebas Neue Bold" panose="020B0606020202050201" pitchFamily="34" charset="0"/>
              </a:rPr>
              <a:t>Guarda Dados</a:t>
            </a:r>
            <a:endParaRPr lang="pt-BR" sz="2800" dirty="0">
              <a:latin typeface="Bebas Neue Bold" panose="020B0606020202050201" pitchFamily="34" charset="0"/>
            </a:endParaRPr>
          </a:p>
        </p:txBody>
      </p:sp>
      <p:pic>
        <p:nvPicPr>
          <p:cNvPr id="13" name="Imagem 12" descr="node j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51554" y="5631701"/>
            <a:ext cx="1590450" cy="972825"/>
          </a:xfrm>
          <a:prstGeom prst="rect">
            <a:avLst/>
          </a:prstGeom>
        </p:spPr>
      </p:pic>
      <p:sp>
        <p:nvSpPr>
          <p:cNvPr id="16" name="Retângulo Arredondado 15"/>
          <p:cNvSpPr/>
          <p:nvPr/>
        </p:nvSpPr>
        <p:spPr>
          <a:xfrm>
            <a:off x="10030051" y="5607258"/>
            <a:ext cx="2023404" cy="997268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407" y="819713"/>
            <a:ext cx="1442512" cy="99664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162" y="5735367"/>
            <a:ext cx="1981599" cy="1012424"/>
          </a:xfrm>
          <a:prstGeom prst="rect">
            <a:avLst/>
          </a:prstGeom>
        </p:spPr>
      </p:pic>
      <p:sp>
        <p:nvSpPr>
          <p:cNvPr id="18" name="Retângulo Arredondado 17"/>
          <p:cNvSpPr/>
          <p:nvPr/>
        </p:nvSpPr>
        <p:spPr>
          <a:xfrm>
            <a:off x="7817162" y="5737999"/>
            <a:ext cx="2037325" cy="903744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Arredondado 18"/>
          <p:cNvSpPr/>
          <p:nvPr/>
        </p:nvSpPr>
        <p:spPr>
          <a:xfrm>
            <a:off x="10305407" y="997527"/>
            <a:ext cx="1442512" cy="665018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0041895" y="5262369"/>
            <a:ext cx="199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Criar Servidor WEB</a:t>
            </a:r>
            <a:endParaRPr lang="pt-BR" b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7947389" y="5168330"/>
            <a:ext cx="177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Transferência</a:t>
            </a:r>
          </a:p>
          <a:p>
            <a:pPr algn="ctr"/>
            <a:r>
              <a:rPr lang="pt-BR" b="1" dirty="0" smtClean="0"/>
              <a:t>Dados</a:t>
            </a:r>
            <a:endParaRPr lang="pt-BR" b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0305407" y="1695260"/>
            <a:ext cx="1443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Programação</a:t>
            </a:r>
          </a:p>
          <a:p>
            <a:pPr algn="ctr"/>
            <a:r>
              <a:rPr lang="pt-BR" b="1" dirty="0" err="1" smtClean="0"/>
              <a:t>Arduino</a:t>
            </a:r>
            <a:endParaRPr lang="pt-BR" b="1" dirty="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54" y="1416695"/>
            <a:ext cx="2495373" cy="249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27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8999031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31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9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28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4759551" y="3659195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31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5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mbient.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95390" y="100380"/>
            <a:ext cx="5779700" cy="3467820"/>
          </a:xfrm>
          <a:prstGeom prst="rect">
            <a:avLst/>
          </a:prstGeom>
        </p:spPr>
      </p:pic>
      <p:pic>
        <p:nvPicPr>
          <p:cNvPr id="3" name="Imagem 2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2430" y="4521824"/>
            <a:ext cx="2119745" cy="2119745"/>
          </a:xfrm>
          <a:prstGeom prst="rect">
            <a:avLst/>
          </a:prstGeom>
        </p:spPr>
      </p:pic>
      <p:pic>
        <p:nvPicPr>
          <p:cNvPr id="6" name="Imagem 5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6730" y="3568200"/>
            <a:ext cx="1921714" cy="1175297"/>
          </a:xfrm>
          <a:prstGeom prst="rect">
            <a:avLst/>
          </a:prstGeom>
        </p:spPr>
      </p:pic>
      <p:sp>
        <p:nvSpPr>
          <p:cNvPr id="9" name="Seta em Curva para a Direita 8"/>
          <p:cNvSpPr/>
          <p:nvPr/>
        </p:nvSpPr>
        <p:spPr>
          <a:xfrm rot="20762537">
            <a:off x="654841" y="4019896"/>
            <a:ext cx="997528" cy="165839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 para a Direita 10"/>
          <p:cNvSpPr/>
          <p:nvPr/>
        </p:nvSpPr>
        <p:spPr>
          <a:xfrm>
            <a:off x="3887018" y="5290420"/>
            <a:ext cx="1246908" cy="617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em Curva para Cima 11"/>
          <p:cNvSpPr/>
          <p:nvPr/>
        </p:nvSpPr>
        <p:spPr>
          <a:xfrm rot="19761890">
            <a:off x="8920197" y="5377991"/>
            <a:ext cx="1551710" cy="9333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6" name="Imagem 15" descr="s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76910" y="828138"/>
            <a:ext cx="1721353" cy="1725283"/>
          </a:xfrm>
          <a:prstGeom prst="rect">
            <a:avLst/>
          </a:prstGeom>
        </p:spPr>
      </p:pic>
      <p:sp>
        <p:nvSpPr>
          <p:cNvPr id="17" name="Seta para Cima 16"/>
          <p:cNvSpPr/>
          <p:nvPr/>
        </p:nvSpPr>
        <p:spPr>
          <a:xfrm>
            <a:off x="9829768" y="2707394"/>
            <a:ext cx="415636" cy="8391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18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43532" y="500332"/>
            <a:ext cx="8110268" cy="5736695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800" b="1" dirty="0">
                <a:solidFill>
                  <a:schemeClr val="accent1">
                    <a:lumMod val="50000"/>
                  </a:schemeClr>
                </a:solidFill>
                <a:latin typeface="Bebas Neue Bold" panose="020B0606020202050201" pitchFamily="34" charset="0"/>
              </a:rPr>
              <a:t>Interface HTML: </a:t>
            </a:r>
            <a:r>
              <a:rPr lang="pt-BR" sz="4800" b="1" dirty="0">
                <a:latin typeface="Bebas Neue Bold" panose="020B0606020202050201" pitchFamily="34" charset="0"/>
              </a:rPr>
              <a:t>Tela para visualização do usuário final, na qual apresenta os dados gráficos.  </a:t>
            </a:r>
            <a:br>
              <a:rPr lang="pt-BR" sz="4800" b="1" dirty="0">
                <a:latin typeface="Bebas Neue Bold" panose="020B0606020202050201" pitchFamily="34" charset="0"/>
              </a:rPr>
            </a:br>
            <a:r>
              <a:rPr lang="pt-BR" sz="4800" b="1" dirty="0">
                <a:latin typeface="Bebas Neue Bold" panose="020B0606020202050201" pitchFamily="34" charset="0"/>
              </a:rPr>
              <a:t>Realiza integração com o Banco de Dados na qual ao inserir um valor do usuário, a informação será armazenada na </a:t>
            </a:r>
            <a:r>
              <a:rPr lang="pt-BR" sz="4800" b="1" dirty="0" smtClean="0">
                <a:latin typeface="Bebas Neue Bold" panose="020B0606020202050201" pitchFamily="34" charset="0"/>
              </a:rPr>
              <a:t>nuvem(</a:t>
            </a:r>
            <a:r>
              <a:rPr lang="pt-BR" sz="4800" b="1" dirty="0" err="1">
                <a:latin typeface="Bebas Neue Bold" panose="020B0606020202050201" pitchFamily="34" charset="0"/>
              </a:rPr>
              <a:t>A</a:t>
            </a:r>
            <a:r>
              <a:rPr lang="pt-BR" sz="4800" b="1" dirty="0" err="1" smtClean="0">
                <a:latin typeface="Bebas Neue Bold" panose="020B0606020202050201" pitchFamily="34" charset="0"/>
              </a:rPr>
              <a:t>zure</a:t>
            </a:r>
            <a:r>
              <a:rPr lang="pt-BR" sz="4800" b="1" dirty="0">
                <a:latin typeface="Bebas Neue Bold" panose="020B0606020202050201" pitchFamily="34" charset="0"/>
              </a:rPr>
              <a:t>).</a:t>
            </a:r>
          </a:p>
        </p:txBody>
      </p:sp>
      <p:pic>
        <p:nvPicPr>
          <p:cNvPr id="4" name="Imagem 3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322" y="365125"/>
            <a:ext cx="2736719" cy="274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2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mbient.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95390" y="100380"/>
            <a:ext cx="5779700" cy="3467820"/>
          </a:xfrm>
          <a:prstGeom prst="rect">
            <a:avLst/>
          </a:prstGeom>
        </p:spPr>
      </p:pic>
      <p:pic>
        <p:nvPicPr>
          <p:cNvPr id="3" name="Imagem 2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2430" y="4521824"/>
            <a:ext cx="2119745" cy="211974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507673" y="449295"/>
            <a:ext cx="289611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Estufa de cultivo fechado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Desenvolvimento de plantas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Vegetais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Orgânicos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Plantas Exóticas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medicinais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etc.</a:t>
            </a:r>
          </a:p>
          <a:p>
            <a:endParaRPr lang="pt-BR" sz="2800" dirty="0">
              <a:latin typeface="Bebas Neue Bold" panose="020B0606020202050201" pitchFamily="34" charset="0"/>
            </a:endParaRPr>
          </a:p>
        </p:txBody>
      </p:sp>
      <p:pic>
        <p:nvPicPr>
          <p:cNvPr id="6" name="Imagem 5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6730" y="3568200"/>
            <a:ext cx="1921714" cy="1175297"/>
          </a:xfrm>
          <a:prstGeom prst="rect">
            <a:avLst/>
          </a:prstGeom>
        </p:spPr>
      </p:pic>
      <p:sp>
        <p:nvSpPr>
          <p:cNvPr id="9" name="Seta em Curva para a Direita 8"/>
          <p:cNvSpPr/>
          <p:nvPr/>
        </p:nvSpPr>
        <p:spPr>
          <a:xfrm rot="20762537">
            <a:off x="654841" y="4019896"/>
            <a:ext cx="997528" cy="165839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 para a Direita 10"/>
          <p:cNvSpPr/>
          <p:nvPr/>
        </p:nvSpPr>
        <p:spPr>
          <a:xfrm>
            <a:off x="3887018" y="5290420"/>
            <a:ext cx="1246908" cy="617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em Curva para Cima 11"/>
          <p:cNvSpPr/>
          <p:nvPr/>
        </p:nvSpPr>
        <p:spPr>
          <a:xfrm rot="19761890">
            <a:off x="8920197" y="5377991"/>
            <a:ext cx="1551710" cy="9333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6" name="Imagem 15" descr="s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76910" y="828138"/>
            <a:ext cx="1721353" cy="1725283"/>
          </a:xfrm>
          <a:prstGeom prst="rect">
            <a:avLst/>
          </a:prstGeom>
        </p:spPr>
      </p:pic>
      <p:sp>
        <p:nvSpPr>
          <p:cNvPr id="17" name="Seta para Cima 16"/>
          <p:cNvSpPr/>
          <p:nvPr/>
        </p:nvSpPr>
        <p:spPr>
          <a:xfrm>
            <a:off x="9829768" y="2707394"/>
            <a:ext cx="415636" cy="8391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1757679" y="3895547"/>
            <a:ext cx="37968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/>
              <a:t>Sensor</a:t>
            </a:r>
          </a:p>
          <a:p>
            <a:r>
              <a:rPr lang="pt-BR" sz="2000" b="1" dirty="0" smtClean="0"/>
              <a:t>Captura de umidade/temperatura</a:t>
            </a:r>
            <a:endParaRPr lang="pt-BR" sz="2000" b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6305815" y="3924074"/>
            <a:ext cx="15240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/>
              <a:t>Receber </a:t>
            </a:r>
            <a:endParaRPr lang="pt-BR" sz="2000" b="1" dirty="0"/>
          </a:p>
          <a:p>
            <a:r>
              <a:rPr lang="pt-BR" sz="2000" b="1" dirty="0" smtClean="0"/>
              <a:t>temperatura</a:t>
            </a:r>
            <a:endParaRPr lang="pt-BR" sz="2000" b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0579384" y="3277743"/>
            <a:ext cx="155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Registrado</a:t>
            </a:r>
          </a:p>
          <a:p>
            <a:r>
              <a:rPr lang="pt-BR" b="1" dirty="0" smtClean="0"/>
              <a:t>Nuvem/Banco</a:t>
            </a:r>
            <a:endParaRPr lang="pt-BR" b="1" dirty="0"/>
          </a:p>
        </p:txBody>
      </p:sp>
      <p:sp>
        <p:nvSpPr>
          <p:cNvPr id="23" name="Retângulo 22"/>
          <p:cNvSpPr/>
          <p:nvPr/>
        </p:nvSpPr>
        <p:spPr>
          <a:xfrm>
            <a:off x="7351555" y="1545133"/>
            <a:ext cx="17508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b="1" dirty="0"/>
              <a:t>Exibido na tela</a:t>
            </a:r>
          </a:p>
        </p:txBody>
      </p:sp>
      <p:sp>
        <p:nvSpPr>
          <p:cNvPr id="7" name="Seta em Curva para Baixo 6"/>
          <p:cNvSpPr/>
          <p:nvPr/>
        </p:nvSpPr>
        <p:spPr>
          <a:xfrm flipH="1">
            <a:off x="6406443" y="695583"/>
            <a:ext cx="1815733" cy="8495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259" y="1594374"/>
            <a:ext cx="1410871" cy="222604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773844" y="2707394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Usuário Final</a:t>
            </a:r>
            <a:endParaRPr lang="pt-BR" b="1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18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75" y="254872"/>
            <a:ext cx="6691385" cy="669138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26" y="2418703"/>
            <a:ext cx="1103567" cy="1741183"/>
          </a:xfrm>
          <a:prstGeom prst="rect">
            <a:avLst/>
          </a:prstGeom>
        </p:spPr>
      </p:pic>
      <p:pic>
        <p:nvPicPr>
          <p:cNvPr id="3" name="Imagem 2" descr="s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39988" y="254872"/>
            <a:ext cx="1248244" cy="1251094"/>
          </a:xfrm>
          <a:prstGeom prst="rect">
            <a:avLst/>
          </a:prstGeom>
        </p:spPr>
      </p:pic>
      <p:pic>
        <p:nvPicPr>
          <p:cNvPr id="4" name="Imagem 3" descr="nuve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51254" y="2597700"/>
            <a:ext cx="1921714" cy="1175297"/>
          </a:xfrm>
          <a:prstGeom prst="rect">
            <a:avLst/>
          </a:prstGeom>
        </p:spPr>
      </p:pic>
      <p:pic>
        <p:nvPicPr>
          <p:cNvPr id="5" name="Imagem 4" descr="arduin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5893" y="4546774"/>
            <a:ext cx="2119745" cy="2119745"/>
          </a:xfrm>
          <a:prstGeom prst="rect">
            <a:avLst/>
          </a:prstGeom>
        </p:spPr>
      </p:pic>
      <p:pic>
        <p:nvPicPr>
          <p:cNvPr id="7" name="Imagem 6" descr="ambient.0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7314" y="2061888"/>
            <a:ext cx="3347331" cy="224692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67" y="4401219"/>
            <a:ext cx="2107521" cy="2107521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96213" y="254872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latin typeface="Bebas Neue Bold"/>
              </a:rPr>
              <a:t>Resultado Final:</a:t>
            </a:r>
            <a:endParaRPr lang="pt-BR" sz="2800" b="1" dirty="0">
              <a:latin typeface="Bebas Neue Bold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8695169" y="4913535"/>
            <a:ext cx="31069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smtClean="0"/>
              <a:t>INTEGRAÇÃO </a:t>
            </a:r>
            <a:r>
              <a:rPr lang="pt-BR" sz="2800" b="1" dirty="0"/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156455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984600" y="723332"/>
            <a:ext cx="5887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 smtClean="0">
                <a:latin typeface="Bebas Neue Bold"/>
              </a:rPr>
              <a:t>SLA: Service </a:t>
            </a:r>
            <a:r>
              <a:rPr lang="pt-BR" sz="3200" b="1" dirty="0" err="1" smtClean="0">
                <a:latin typeface="Bebas Neue Bold"/>
              </a:rPr>
              <a:t>Level</a:t>
            </a:r>
            <a:r>
              <a:rPr lang="pt-BR" sz="3200" b="1" dirty="0" smtClean="0">
                <a:latin typeface="Bebas Neue Bold"/>
              </a:rPr>
              <a:t> </a:t>
            </a:r>
            <a:r>
              <a:rPr lang="pt-BR" sz="3200" b="1" dirty="0" err="1" smtClean="0">
                <a:latin typeface="Bebas Neue Bold"/>
              </a:rPr>
              <a:t>Agrement</a:t>
            </a:r>
            <a:endParaRPr lang="pt-BR" sz="3200" b="1" dirty="0">
              <a:latin typeface="Bebas Neue Bold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983635" y="2361062"/>
            <a:ext cx="1025235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 smtClean="0">
                <a:cs typeface="Arial" panose="020B0604020202020204" pitchFamily="34" charset="0"/>
              </a:rPr>
              <a:t>1 Unidade para cada Região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1" dirty="0" smtClean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 smtClean="0">
                <a:cs typeface="Arial" panose="020B0604020202020204" pitchFamily="34" charset="0"/>
              </a:rPr>
              <a:t>5 Pessoas &gt;  3 Central – 2 Deslocamento/1 veiculo  = 40min + 10min conserto</a:t>
            </a:r>
          </a:p>
          <a:p>
            <a:endParaRPr lang="pt-BR" sz="2400" b="1" dirty="0" smtClean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 smtClean="0">
                <a:cs typeface="Arial" panose="020B0604020202020204" pitchFamily="34" charset="0"/>
              </a:rPr>
              <a:t>Sistema:</a:t>
            </a:r>
          </a:p>
          <a:p>
            <a:r>
              <a:rPr lang="pt-BR" sz="2400" b="1" dirty="0" smtClean="0">
                <a:cs typeface="Arial" panose="020B0604020202020204" pitchFamily="34" charset="0"/>
              </a:rPr>
              <a:t>	Data Center: ‘’n’’ Servidores = 10 – 15 min</a:t>
            </a:r>
          </a:p>
          <a:p>
            <a:r>
              <a:rPr lang="pt-BR" sz="2400" b="1" dirty="0">
                <a:cs typeface="Arial" panose="020B0604020202020204" pitchFamily="34" charset="0"/>
              </a:rPr>
              <a:t>	</a:t>
            </a:r>
            <a:r>
              <a:rPr lang="pt-BR" sz="2400" b="1" dirty="0" smtClean="0">
                <a:cs typeface="Arial" panose="020B0604020202020204" pitchFamily="34" charset="0"/>
              </a:rPr>
              <a:t>Suporte: Contato Central = 5 min</a:t>
            </a:r>
          </a:p>
          <a:p>
            <a:r>
              <a:rPr lang="pt-BR" sz="2400" b="1" dirty="0">
                <a:cs typeface="Arial" panose="020B0604020202020204" pitchFamily="34" charset="0"/>
              </a:rPr>
              <a:t>	</a:t>
            </a:r>
            <a:r>
              <a:rPr lang="pt-BR" sz="2400" b="1" dirty="0" smtClean="0">
                <a:cs typeface="Arial" panose="020B0604020202020204" pitchFamily="34" charset="0"/>
              </a:rPr>
              <a:t>Equipe de Monitoramento (reparação de erros)</a:t>
            </a:r>
          </a:p>
          <a:p>
            <a:r>
              <a:rPr lang="pt-BR" sz="2400" b="1" dirty="0">
                <a:cs typeface="Arial" panose="020B0604020202020204" pitchFamily="34" charset="0"/>
              </a:rPr>
              <a:t>	</a:t>
            </a:r>
            <a:r>
              <a:rPr lang="pt-BR" sz="2400" b="1" dirty="0" smtClean="0">
                <a:cs typeface="Arial" panose="020B0604020202020204" pitchFamily="34" charset="0"/>
              </a:rPr>
              <a:t>Backup – 3 Dias </a:t>
            </a:r>
            <a:endParaRPr lang="pt-BR" sz="24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37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9764" y="25125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7200" b="1" dirty="0" smtClean="0">
                <a:latin typeface="Bebas Neue Bold" panose="020B0606020202050201" pitchFamily="34" charset="0"/>
              </a:rPr>
              <a:t>Obrigado!</a:t>
            </a:r>
            <a:endParaRPr lang="pt-BR" sz="7200" b="1" dirty="0"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10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01812" y="740864"/>
            <a:ext cx="8460614" cy="5859888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800" b="1" dirty="0" err="1" smtClean="0">
                <a:solidFill>
                  <a:schemeClr val="accent1">
                    <a:lumMod val="50000"/>
                  </a:schemeClr>
                </a:solidFill>
                <a:latin typeface="Bebas Neue Bold" panose="020B0606020202050201" pitchFamily="34" charset="0"/>
              </a:rPr>
              <a:t>Azure</a:t>
            </a:r>
            <a:r>
              <a:rPr lang="pt-BR" sz="4800" b="1" dirty="0" smtClean="0">
                <a:solidFill>
                  <a:schemeClr val="accent1">
                    <a:lumMod val="50000"/>
                  </a:schemeClr>
                </a:solidFill>
                <a:latin typeface="Bebas Neue Bold" panose="020B0606020202050201" pitchFamily="34" charset="0"/>
              </a:rPr>
              <a:t>:</a:t>
            </a:r>
            <a:r>
              <a:rPr lang="pt-BR" sz="4800" b="1" dirty="0" smtClean="0">
                <a:latin typeface="Bebas Neue Bold" panose="020B0606020202050201" pitchFamily="34" charset="0"/>
              </a:rPr>
              <a:t> </a:t>
            </a:r>
            <a:r>
              <a:rPr lang="pt-BR" sz="4800" b="1" dirty="0">
                <a:latin typeface="Bebas Neue Bold" panose="020B0606020202050201" pitchFamily="34" charset="0"/>
              </a:rPr>
              <a:t> Plataforma destinada à execução de aplicativos e serviços, baseada nos conceitos da computação em nuvem. Na qual os dados do usuário serão armazenados e registrados.</a:t>
            </a:r>
            <a:br>
              <a:rPr lang="pt-BR" sz="4800" b="1" dirty="0">
                <a:latin typeface="Bebas Neue Bold" panose="020B0606020202050201" pitchFamily="34" charset="0"/>
              </a:rPr>
            </a:br>
            <a:r>
              <a:rPr lang="pt-BR" sz="4800" b="1" dirty="0">
                <a:latin typeface="Bebas Neue Bold" panose="020B0606020202050201" pitchFamily="34" charset="0"/>
              </a:rPr>
              <a:t>O noje.js é o servidor responsável pela relação do site e o DB. </a:t>
            </a:r>
            <a:br>
              <a:rPr lang="pt-BR" sz="4800" b="1" dirty="0">
                <a:latin typeface="Bebas Neue Bold" panose="020B0606020202050201" pitchFamily="34" charset="0"/>
              </a:rPr>
            </a:br>
            <a:r>
              <a:rPr lang="pt-BR" b="1" dirty="0" smtClean="0"/>
              <a:t> </a:t>
            </a:r>
            <a:endParaRPr lang="pt-BR" b="1" dirty="0"/>
          </a:p>
        </p:txBody>
      </p:sp>
      <p:pic>
        <p:nvPicPr>
          <p:cNvPr id="4" name="Imagem 3" descr="nuve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0250" y="579756"/>
            <a:ext cx="3016156" cy="184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arduin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902" y="146649"/>
            <a:ext cx="3670605" cy="3670605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666762" y="913650"/>
            <a:ext cx="746762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4300" b="1" dirty="0" err="1" smtClean="0">
                <a:solidFill>
                  <a:schemeClr val="accent1">
                    <a:lumMod val="50000"/>
                  </a:schemeClr>
                </a:solidFill>
                <a:latin typeface="Bebas Neue Bold" panose="020B0606020202050201" pitchFamily="34" charset="0"/>
              </a:rPr>
              <a:t>Arduíno</a:t>
            </a:r>
            <a:r>
              <a:rPr lang="pt-BR" altLang="pt-BR" sz="4300" b="1" dirty="0" smtClean="0">
                <a:solidFill>
                  <a:schemeClr val="accent1">
                    <a:lumMod val="50000"/>
                  </a:schemeClr>
                </a:solidFill>
                <a:latin typeface="Bebas Neue Bold" panose="020B0606020202050201" pitchFamily="34" charset="0"/>
              </a:rPr>
              <a:t>: </a:t>
            </a:r>
            <a:r>
              <a:rPr lang="pt-BR" altLang="pt-BR" sz="4800" b="1" dirty="0">
                <a:latin typeface="Bebas Neue Bold" panose="020B0606020202050201" pitchFamily="34" charset="0"/>
              </a:rPr>
              <a:t>é uma placa de prototipagem eletrônica de código </a:t>
            </a:r>
            <a:r>
              <a:rPr lang="pt-BR" altLang="pt-BR" sz="4800" b="1" dirty="0" smtClean="0">
                <a:latin typeface="Bebas Neue Bold" panose="020B0606020202050201" pitchFamily="34" charset="0"/>
              </a:rPr>
              <a:t>aberto, na qual recebe os dados da temperatura e umidade através do sensor.</a:t>
            </a:r>
            <a:endParaRPr lang="pt-BR" altLang="pt-BR" sz="4800" b="1" dirty="0"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91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55342" y="258792"/>
            <a:ext cx="8498457" cy="6599207"/>
          </a:xfrm>
        </p:spPr>
        <p:txBody>
          <a:bodyPr>
            <a:normAutofit/>
          </a:bodyPr>
          <a:lstStyle/>
          <a:p>
            <a:pPr algn="ctr"/>
            <a:r>
              <a:rPr lang="pt-BR" altLang="pt-BR" sz="4300" b="1" dirty="0" err="1" smtClean="0">
                <a:solidFill>
                  <a:schemeClr val="accent1">
                    <a:lumMod val="50000"/>
                  </a:schemeClr>
                </a:solidFill>
                <a:latin typeface="Bebas Neue Bold" panose="020B0606020202050201" pitchFamily="34" charset="0"/>
              </a:rPr>
              <a:t>Sensor: </a:t>
            </a:r>
            <a:r>
              <a:rPr lang="pt-BR" altLang="pt-BR" sz="4800" b="1" dirty="0" smtClean="0">
                <a:latin typeface="Bebas Neue Bold" panose="020B0606020202050201" pitchFamily="34" charset="0"/>
              </a:rPr>
              <a:t>O DHT11 é um sensor de alta precisão de temperatura e umidade que permite fazer leituras de temperaturas entre 0 a 50 Celsius e umidade entre 20 a 90%.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034" y="-437685"/>
            <a:ext cx="4431716" cy="44317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76365" y="630315"/>
            <a:ext cx="8477435" cy="5601809"/>
          </a:xfrm>
        </p:spPr>
        <p:txBody>
          <a:bodyPr>
            <a:noAutofit/>
          </a:bodyPr>
          <a:lstStyle/>
          <a:p>
            <a:pPr algn="ctr"/>
            <a:r>
              <a:rPr lang="pt-BR" altLang="pt-BR" sz="4300" b="1" dirty="0" smtClean="0">
                <a:solidFill>
                  <a:schemeClr val="accent1">
                    <a:lumMod val="50000"/>
                  </a:schemeClr>
                </a:solidFill>
                <a:latin typeface="Bebas Neue Bold" panose="020B0606020202050201" pitchFamily="34" charset="0"/>
              </a:rPr>
              <a:t>Estufas de cultivo indoor: </a:t>
            </a:r>
            <a:r>
              <a:rPr lang="pt-BR" altLang="pt-BR" sz="3600" b="1" dirty="0" smtClean="0">
                <a:latin typeface="Bebas Neue Bold" panose="020B0606020202050201" pitchFamily="34" charset="0"/>
              </a:rPr>
              <a:t>são semelhantes à  “barracas” ou “armários” preparados justamente para o cultivo de quaisquer plantas em qualquer ambiente interno, pois criam as condições necessárias para que elas tenham luminosidade e ventilação, e isso porque elas costumam ser feitas de nylon resistente, e revestidas com material que proporciona uma reflexividade interna de 97%.</a:t>
            </a:r>
          </a:p>
        </p:txBody>
      </p:sp>
      <p:pic>
        <p:nvPicPr>
          <p:cNvPr id="4" name="Imagem 3" descr="ambient.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660293" y="0"/>
            <a:ext cx="6880195" cy="41281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8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ctr"/>
            <a:r>
              <a:rPr lang="pt-BR" sz="3600" dirty="0" smtClean="0"/>
              <a:t>HLD – High </a:t>
            </a:r>
            <a:r>
              <a:rPr lang="pt-BR" sz="3600" dirty="0" err="1" smtClean="0"/>
              <a:t>Level</a:t>
            </a:r>
            <a:r>
              <a:rPr lang="pt-BR" sz="3600" dirty="0" smtClean="0"/>
              <a:t> Design </a:t>
            </a:r>
            <a:endParaRPr lang="pt-BR" sz="3600" dirty="0"/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662405" y="5077979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31" y="4387571"/>
            <a:ext cx="2107521" cy="2107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294967295"/>
          </p:nvPr>
        </p:nvSpPr>
        <p:spPr>
          <a:xfrm>
            <a:off x="11622088" y="6564313"/>
            <a:ext cx="569912" cy="193675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9</a:t>
            </a:fld>
            <a:endParaRPr lang="pt-BR" sz="798" dirty="0"/>
          </a:p>
        </p:txBody>
      </p:sp>
      <p:sp>
        <p:nvSpPr>
          <p:cNvPr id="6" name="Retângulo 5"/>
          <p:cNvSpPr/>
          <p:nvPr/>
        </p:nvSpPr>
        <p:spPr>
          <a:xfrm>
            <a:off x="577969" y="836764"/>
            <a:ext cx="2467156" cy="707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TELA DE CADASTRO/LOGIN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724619" y="370936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Cliente:</a:t>
            </a:r>
          </a:p>
        </p:txBody>
      </p:sp>
      <p:sp>
        <p:nvSpPr>
          <p:cNvPr id="9" name="Seta para a direita 8"/>
          <p:cNvSpPr/>
          <p:nvPr/>
        </p:nvSpPr>
        <p:spPr>
          <a:xfrm>
            <a:off x="3260785" y="897147"/>
            <a:ext cx="1319841" cy="526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4758905" y="808009"/>
            <a:ext cx="2467156" cy="707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DEFINIR O TIPO DE ALIMENTO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698740" y="2027209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Aplicação: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83720" y="2481534"/>
            <a:ext cx="1710906" cy="537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SERVIDOR WEB</a:t>
            </a:r>
          </a:p>
        </p:txBody>
      </p:sp>
      <p:sp>
        <p:nvSpPr>
          <p:cNvPr id="13" name="Seta para a direita 12"/>
          <p:cNvSpPr/>
          <p:nvPr/>
        </p:nvSpPr>
        <p:spPr>
          <a:xfrm>
            <a:off x="9365413" y="2516039"/>
            <a:ext cx="684362" cy="442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3151516" y="2518913"/>
            <a:ext cx="1687902" cy="503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INTERFACE-HTML</a:t>
            </a:r>
          </a:p>
        </p:txBody>
      </p:sp>
      <p:sp>
        <p:nvSpPr>
          <p:cNvPr id="15" name="Seta para a direita 14"/>
          <p:cNvSpPr/>
          <p:nvPr/>
        </p:nvSpPr>
        <p:spPr>
          <a:xfrm>
            <a:off x="4942936" y="2510287"/>
            <a:ext cx="655607" cy="431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database-icon-106414-204216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68992" y="2268747"/>
            <a:ext cx="1025106" cy="1025106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5753819" y="1906437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err="1" smtClean="0">
                <a:latin typeface="Exo 2" pitchFamily="50" charset="0"/>
              </a:rPr>
              <a:t>MySql</a:t>
            </a:r>
            <a:endParaRPr lang="pt-BR" sz="1600" b="1" dirty="0" smtClean="0">
              <a:latin typeface="Exo 2" pitchFamily="50" charset="0"/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6757360" y="2513163"/>
            <a:ext cx="684362" cy="442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7573992" y="2472906"/>
            <a:ext cx="1687902" cy="503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ARDUINO UNO</a:t>
            </a:r>
          </a:p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C++/NODE J.S</a:t>
            </a:r>
          </a:p>
        </p:txBody>
      </p:sp>
      <p:sp>
        <p:nvSpPr>
          <p:cNvPr id="20" name="Seta para a direita 19"/>
          <p:cNvSpPr/>
          <p:nvPr/>
        </p:nvSpPr>
        <p:spPr>
          <a:xfrm>
            <a:off x="2418274" y="2564923"/>
            <a:ext cx="684362" cy="442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10190671" y="2478659"/>
            <a:ext cx="1710906" cy="537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SENSOR DHT11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741872" y="3657599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Gateway: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589471" y="4022786"/>
            <a:ext cx="1710906" cy="537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INTERNET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790755" y="5017697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err="1" smtClean="0">
                <a:latin typeface="Exo 2" pitchFamily="50" charset="0"/>
              </a:rPr>
              <a:t>Device</a:t>
            </a:r>
            <a:r>
              <a:rPr lang="pt-BR" sz="1600" b="1" dirty="0" smtClean="0">
                <a:latin typeface="Exo 2" pitchFamily="50" charset="0"/>
              </a:rPr>
              <a:t>: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621101" y="5434643"/>
            <a:ext cx="1710906" cy="537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SENSOR 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5900467" y="5426016"/>
            <a:ext cx="1710906" cy="537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ESTUFA</a:t>
            </a:r>
          </a:p>
        </p:txBody>
      </p:sp>
      <p:sp>
        <p:nvSpPr>
          <p:cNvPr id="28" name="Retângulo 27"/>
          <p:cNvSpPr/>
          <p:nvPr/>
        </p:nvSpPr>
        <p:spPr>
          <a:xfrm>
            <a:off x="3232030" y="5440392"/>
            <a:ext cx="1710906" cy="537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ARDUINO</a:t>
            </a:r>
          </a:p>
        </p:txBody>
      </p:sp>
      <p:sp>
        <p:nvSpPr>
          <p:cNvPr id="29" name="Seta para a direita 28"/>
          <p:cNvSpPr/>
          <p:nvPr/>
        </p:nvSpPr>
        <p:spPr>
          <a:xfrm>
            <a:off x="2421147" y="5483525"/>
            <a:ext cx="655607" cy="431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 para a direita 29"/>
          <p:cNvSpPr/>
          <p:nvPr/>
        </p:nvSpPr>
        <p:spPr>
          <a:xfrm>
            <a:off x="5101088" y="5472023"/>
            <a:ext cx="655607" cy="431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1569493" y="-20128"/>
            <a:ext cx="5752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rgbClr val="6BCDDC"/>
                </a:solidFill>
                <a:latin typeface="Exo 2"/>
              </a:rPr>
              <a:t>LLD – LOW LEVEL DESIGN</a:t>
            </a:r>
          </a:p>
        </p:txBody>
      </p:sp>
    </p:spTree>
    <p:extLst>
      <p:ext uri="{BB962C8B-B14F-4D97-AF65-F5344CB8AC3E}">
        <p14:creationId xmlns:p14="http://schemas.microsoft.com/office/powerpoint/2010/main" val="216439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589</Words>
  <Application>Microsoft Office PowerPoint</Application>
  <PresentationFormat>Widescreen</PresentationFormat>
  <Paragraphs>230</Paragraphs>
  <Slides>33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0" baseType="lpstr">
      <vt:lpstr>Arial</vt:lpstr>
      <vt:lpstr>Bebas Neue Bold</vt:lpstr>
      <vt:lpstr>Calibri</vt:lpstr>
      <vt:lpstr>Calibri Light</vt:lpstr>
      <vt:lpstr>Exo 2</vt:lpstr>
      <vt:lpstr>Tahoma</vt:lpstr>
      <vt:lpstr>Tema do Office</vt:lpstr>
      <vt:lpstr>Apresentação do PowerPoint</vt:lpstr>
      <vt:lpstr>Indoor</vt:lpstr>
      <vt:lpstr>Interface HTML: Tela para visualização do usuário final, na qual apresenta os dados gráficos.   Realiza integração com o Banco de Dados na qual ao inserir um valor do usuário, a informação será armazenada na nuvem(Azure).</vt:lpstr>
      <vt:lpstr>Azure:  Plataforma destinada à execução de aplicativos e serviços, baseada nos conceitos da computação em nuvem. Na qual os dados do usuário serão armazenados e registrados. O noje.js é o servidor responsável pela relação do site e o DB.   </vt:lpstr>
      <vt:lpstr>Arduíno: é uma placa de prototipagem eletrônica de código aberto, na qual recebe os dados da temperatura e umidade através do sensor.</vt:lpstr>
      <vt:lpstr>Sensor: O DHT11 é um sensor de alta precisão de temperatura e umidade que permite fazer leituras de temperaturas entre 0 a 50 Celsius e umidade entre 20 a 90%.</vt:lpstr>
      <vt:lpstr>Estufas de cultivo indoor: são semelhantes à  “barracas” ou “armários” preparados justamente para o cultivo de quaisquer plantas em qualquer ambiente interno, pois criam as condições necessárias para que elas tenham luminosidade e ventilação, e isso porque elas costumam ser feitas de nylon resistente, e revestidas com material que proporciona uma reflexividade interna de 97%.</vt:lpstr>
      <vt:lpstr>Apresentação do PowerPoint</vt:lpstr>
      <vt:lpstr>Apresentação do PowerPoint</vt:lpstr>
      <vt:lpstr>Etapas?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 Best</dc:creator>
  <cp:lastModifiedBy>Aluno</cp:lastModifiedBy>
  <cp:revision>103</cp:revision>
  <dcterms:created xsi:type="dcterms:W3CDTF">2018-02-05T13:35:33Z</dcterms:created>
  <dcterms:modified xsi:type="dcterms:W3CDTF">2018-09-24T16:08:46Z</dcterms:modified>
</cp:coreProperties>
</file>